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702" r:id="rId3"/>
  </p:sldMasterIdLst>
  <p:notesMasterIdLst>
    <p:notesMasterId r:id="rId50"/>
  </p:notesMasterIdLst>
  <p:handoutMasterIdLst>
    <p:handoutMasterId r:id="rId51"/>
  </p:handout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86" r:id="rId13"/>
    <p:sldId id="266" r:id="rId14"/>
    <p:sldId id="267" r:id="rId15"/>
    <p:sldId id="268" r:id="rId16"/>
    <p:sldId id="269" r:id="rId17"/>
    <p:sldId id="270" r:id="rId18"/>
    <p:sldId id="271" r:id="rId19"/>
    <p:sldId id="287" r:id="rId20"/>
    <p:sldId id="272" r:id="rId21"/>
    <p:sldId id="285" r:id="rId22"/>
    <p:sldId id="283" r:id="rId23"/>
    <p:sldId id="284" r:id="rId24"/>
    <p:sldId id="302" r:id="rId25"/>
    <p:sldId id="303" r:id="rId26"/>
    <p:sldId id="274" r:id="rId27"/>
    <p:sldId id="275" r:id="rId28"/>
    <p:sldId id="304" r:id="rId29"/>
    <p:sldId id="288" r:id="rId30"/>
    <p:sldId id="276" r:id="rId31"/>
    <p:sldId id="277" r:id="rId32"/>
    <p:sldId id="289" r:id="rId33"/>
    <p:sldId id="278" r:id="rId34"/>
    <p:sldId id="279" r:id="rId35"/>
    <p:sldId id="290" r:id="rId36"/>
    <p:sldId id="280" r:id="rId37"/>
    <p:sldId id="281" r:id="rId38"/>
    <p:sldId id="282" r:id="rId39"/>
    <p:sldId id="300" r:id="rId40"/>
    <p:sldId id="291" r:id="rId41"/>
    <p:sldId id="299" r:id="rId42"/>
    <p:sldId id="292" r:id="rId43"/>
    <p:sldId id="295" r:id="rId44"/>
    <p:sldId id="296" r:id="rId45"/>
    <p:sldId id="297" r:id="rId46"/>
    <p:sldId id="293" r:id="rId47"/>
    <p:sldId id="294" r:id="rId48"/>
    <p:sldId id="298" r:id="rId49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FF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37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2765" y="-86"/>
      </p:cViewPr>
      <p:guideLst>
        <p:guide orient="horz" pos="3126"/>
        <p:guide pos="2141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D8527-9209-49BE-B669-005B8021A5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5847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F1CFA-0FFE-4CBA-A1C4-A4531FB2CC7B}" type="datetimeFigureOut">
              <a:rPr lang="fr-FR" smtClean="0"/>
              <a:t>10/02/2017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754D4E-7A9B-4BF9-AFB0-0D294DA362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8205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2406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426666-4C47-489F-A8E1-CC1EA0653294}" type="slidenum">
              <a:rPr lang="fr-FR" altLang="fr-FR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</a:t>
            </a:fld>
            <a:endParaRPr lang="fr-FR" alt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79613" y="198438"/>
            <a:ext cx="6707187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r-FR" altLang="fr-FR" smtClean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E71D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r-FR" altLang="fr-FR" smtClean="0">
              <a:solidFill>
                <a:srgbClr val="000000"/>
              </a:solidFill>
            </a:endParaRPr>
          </a:p>
        </p:txBody>
      </p:sp>
      <p:pic>
        <p:nvPicPr>
          <p:cNvPr id="6" name="Picture 6" descr="silhouet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6108700"/>
            <a:ext cx="717550" cy="719138"/>
          </a:xfrm>
          <a:prstGeom prst="rect">
            <a:avLst/>
          </a:prstGeom>
          <a:noFill/>
          <a:ln w="19050">
            <a:solidFill>
              <a:srgbClr val="ED1C2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Bx_CA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1766888"/>
            <a:ext cx="1439863" cy="1439862"/>
          </a:xfrm>
          <a:prstGeom prst="rect">
            <a:avLst/>
          </a:prstGeom>
          <a:noFill/>
          <a:ln w="19050">
            <a:solidFill>
              <a:srgbClr val="ED1C2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etablissement de Paris_su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215900"/>
            <a:ext cx="1436687" cy="1427163"/>
          </a:xfrm>
          <a:prstGeom prst="rect">
            <a:avLst/>
          </a:prstGeom>
          <a:noFill/>
          <a:ln w="19050">
            <a:solidFill>
              <a:srgbClr val="ED1C2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ph4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215900"/>
            <a:ext cx="1439862" cy="1439863"/>
          </a:xfrm>
          <a:prstGeom prst="rect">
            <a:avLst/>
          </a:prstGeom>
          <a:noFill/>
          <a:ln w="19050">
            <a:solidFill>
              <a:srgbClr val="ED1C2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Logo_DRS_powerpoi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357563"/>
            <a:ext cx="1438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8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8675" y="4724400"/>
            <a:ext cx="6402388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800" b="0">
                <a:solidFill>
                  <a:srgbClr val="808080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10782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17500" y="3254375"/>
            <a:ext cx="6913563" cy="1470025"/>
          </a:xfrm>
        </p:spPr>
        <p:txBody>
          <a:bodyPr/>
          <a:lstStyle>
            <a:lvl1pPr algn="r">
              <a:defRPr sz="3500"/>
            </a:lvl1pPr>
          </a:lstStyle>
          <a:p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728852087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298DF-D386-4F95-8344-74A11E818C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1819205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31775"/>
            <a:ext cx="2057400" cy="5894388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31775"/>
            <a:ext cx="6019800" cy="589438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FFA54-7DC0-454E-8E9F-EB9165E3AE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330606"/>
      </p:ext>
    </p:extLst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6113" y="231775"/>
            <a:ext cx="6770687" cy="79216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FFA02-E6A3-4291-BD32-9D574E6FC21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149200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31775"/>
            <a:ext cx="8229600" cy="58943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DAAD9-7D76-4094-A030-4F2663ED3FA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4465574"/>
      </p:ext>
    </p:extLst>
  </p:cSld>
  <p:clrMapOvr>
    <a:masterClrMapping/>
  </p:clrMapOvr>
  <p:transition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6113" y="231775"/>
            <a:ext cx="6770687" cy="79216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9D706-F152-4D18-8198-E8B1262A67B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908773"/>
      </p:ext>
    </p:extLst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79613" y="198438"/>
            <a:ext cx="6707187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r-FR" altLang="fr-FR" smtClean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E71D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r-FR" altLang="fr-FR" smtClean="0">
              <a:solidFill>
                <a:srgbClr val="000000"/>
              </a:solidFill>
            </a:endParaRPr>
          </a:p>
        </p:txBody>
      </p:sp>
      <p:pic>
        <p:nvPicPr>
          <p:cNvPr id="6" name="Picture 6" descr="silhouet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6108700"/>
            <a:ext cx="717550" cy="719138"/>
          </a:xfrm>
          <a:prstGeom prst="rect">
            <a:avLst/>
          </a:prstGeom>
          <a:noFill/>
          <a:ln w="19050">
            <a:solidFill>
              <a:srgbClr val="ED1C2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Bx_CA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1766888"/>
            <a:ext cx="1439863" cy="1439862"/>
          </a:xfrm>
          <a:prstGeom prst="rect">
            <a:avLst/>
          </a:prstGeom>
          <a:noFill/>
          <a:ln w="19050">
            <a:solidFill>
              <a:srgbClr val="ED1C2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etablissement de Paris_su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215900"/>
            <a:ext cx="1436687" cy="1427163"/>
          </a:xfrm>
          <a:prstGeom prst="rect">
            <a:avLst/>
          </a:prstGeom>
          <a:noFill/>
          <a:ln w="19050">
            <a:solidFill>
              <a:srgbClr val="ED1C2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ph4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215900"/>
            <a:ext cx="1439862" cy="1439863"/>
          </a:xfrm>
          <a:prstGeom prst="rect">
            <a:avLst/>
          </a:prstGeom>
          <a:noFill/>
          <a:ln w="19050">
            <a:solidFill>
              <a:srgbClr val="ED1C2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Logo_DRS_powerpoi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357563"/>
            <a:ext cx="1438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8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8675" y="4724400"/>
            <a:ext cx="6402388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800" b="0">
                <a:solidFill>
                  <a:srgbClr val="808080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10782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17500" y="3254375"/>
            <a:ext cx="6913563" cy="1470025"/>
          </a:xfrm>
        </p:spPr>
        <p:txBody>
          <a:bodyPr/>
          <a:lstStyle>
            <a:lvl1pPr algn="r">
              <a:defRPr sz="3500"/>
            </a:lvl1pPr>
          </a:lstStyle>
          <a:p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29777875"/>
      </p:ext>
    </p:extLst>
  </p:cSld>
  <p:clrMapOvr>
    <a:masterClrMapping/>
  </p:clrMapOvr>
  <p:transition spd="med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51C97-B890-4D0E-A3BB-E2E4472D19C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226257"/>
      </p:ext>
    </p:extLst>
  </p:cSld>
  <p:clrMapOvr>
    <a:masterClrMapping/>
  </p:clrMapOvr>
  <p:transition spd="med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21444-ED8E-440F-9FFF-7F09B935574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432560"/>
      </p:ext>
    </p:extLst>
  </p:cSld>
  <p:clrMapOvr>
    <a:masterClrMapping/>
  </p:clrMapOvr>
  <p:transition spd="med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7098D-4491-4AF3-A097-34E5E743669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076459"/>
      </p:ext>
    </p:extLst>
  </p:cSld>
  <p:clrMapOvr>
    <a:masterClrMapping/>
  </p:clrMapOvr>
  <p:transition spd="med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FF219-A1C8-47E4-A3A3-23194C283F5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7413029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2AA69-1A9C-4FC0-9514-57AA0CB9E79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2627"/>
      </p:ext>
    </p:extLst>
  </p:cSld>
  <p:clrMapOvr>
    <a:masterClrMapping/>
  </p:clrMapOvr>
  <p:transition spd="med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927BA-51D8-44EA-A43E-924F6255741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967147"/>
      </p:ext>
    </p:extLst>
  </p:cSld>
  <p:clrMapOvr>
    <a:masterClrMapping/>
  </p:clrMapOvr>
  <p:transition spd="med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E4585-4E92-4678-AB48-54C416031B9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717573"/>
      </p:ext>
    </p:extLst>
  </p:cSld>
  <p:clrMapOvr>
    <a:masterClrMapping/>
  </p:clrMapOvr>
  <p:transition spd="med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169CD-2817-43AD-A42D-2CE396BA1B7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968122"/>
      </p:ext>
    </p:extLst>
  </p:cSld>
  <p:clrMapOvr>
    <a:masterClrMapping/>
  </p:clrMapOvr>
  <p:transition spd="med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13CC5-3017-47AB-9B0D-58ADD90EA34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478024"/>
      </p:ext>
    </p:extLst>
  </p:cSld>
  <p:clrMapOvr>
    <a:masterClrMapping/>
  </p:clrMapOvr>
  <p:transition spd="med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8EE1C-49E7-410E-8BBF-18C82BA6998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1475273"/>
      </p:ext>
    </p:extLst>
  </p:cSld>
  <p:clrMapOvr>
    <a:masterClrMapping/>
  </p:clrMapOvr>
  <p:transition spd="med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31775"/>
            <a:ext cx="2057400" cy="5894388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31775"/>
            <a:ext cx="6019800" cy="589438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45B86-E895-414C-A80E-742666EA23F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520089"/>
      </p:ext>
    </p:extLst>
  </p:cSld>
  <p:clrMapOvr>
    <a:masterClrMapping/>
  </p:clrMapOvr>
  <p:transition spd="med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6113" y="231775"/>
            <a:ext cx="6770687" cy="79216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B658A-CD60-42CC-BB8A-A7CD2D0BEBF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000370"/>
      </p:ext>
    </p:extLst>
  </p:cSld>
  <p:clrMapOvr>
    <a:masterClrMapping/>
  </p:clrMapOvr>
  <p:transition spd="med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31775"/>
            <a:ext cx="8229600" cy="58943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BBD35-8921-49EF-820E-D1ED18E4E7E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862367"/>
      </p:ext>
    </p:extLst>
  </p:cSld>
  <p:clrMapOvr>
    <a:masterClrMapping/>
  </p:clrMapOvr>
  <p:transition spd="med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6113" y="231775"/>
            <a:ext cx="6770687" cy="79216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146E4-66D7-4D14-8EDD-68B3B1B70E0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988448"/>
      </p:ext>
    </p:extLst>
  </p:cSld>
  <p:clrMapOvr>
    <a:masterClrMapping/>
  </p:clrMapOvr>
  <p:transition spd="med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eaLnBrk="1" latinLnBrk="0" hangingPunct="1"/>
            <a:fld id="{69E29E33-B620-47F9-BB04-8846C2A5AFCC}" type="slidenum">
              <a:rPr kumimoji="0" lang="en-US" smtClean="0"/>
              <a:pPr eaLnBrk="1" latinLnBrk="0" hangingPunct="1"/>
              <a:t>‹N°›</a:t>
            </a:fld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ADE80-FBD8-4B74-B0B3-F19C7B682F6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6392728"/>
      </p:ext>
    </p:extLst>
  </p:cSld>
  <p:clrMapOvr>
    <a:masterClrMapping/>
  </p:clrMapOvr>
  <p:transition spd="med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808080"/>
                </a:solidFill>
              </a:rPr>
              <a:t>Direction des retraites et de la solidarité</a:t>
            </a:r>
            <a:endParaRPr lang="fr-FR">
              <a:solidFill>
                <a:srgbClr val="80808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2AA69-1A9C-4FC0-9514-57AA0CB9E79F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2/10/2017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808080"/>
                </a:solidFill>
              </a:rPr>
              <a:t>Direction des retraites et de la solidarité</a:t>
            </a:r>
            <a:endParaRPr lang="fr-FR">
              <a:solidFill>
                <a:srgbClr val="80808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3ADE80-FBD8-4B74-B0B3-F19C7B682F62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808080"/>
                </a:solidFill>
              </a:rPr>
              <a:t>Direction des retraites et de la solidarité</a:t>
            </a:r>
            <a:endParaRPr lang="fr-FR">
              <a:solidFill>
                <a:srgbClr val="80808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58730-4267-4BF0-9FB8-0877FF63180F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2/10/2017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808080"/>
                </a:solidFill>
              </a:rPr>
              <a:t>Direction des retraites et de la solidarité</a:t>
            </a:r>
            <a:endParaRPr lang="fr-FR">
              <a:solidFill>
                <a:srgbClr val="80808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1933C5-B32F-4477-90CF-FC36FFA68155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2/10/2017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808080"/>
                </a:solidFill>
              </a:rPr>
              <a:t>Direction des retraites et de la solidarité</a:t>
            </a:r>
            <a:endParaRPr lang="fr-FR">
              <a:solidFill>
                <a:srgbClr val="80808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C0546C-8F8A-4DE0-9629-03606ADA99D4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2/10/2017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808080"/>
                </a:solidFill>
              </a:rPr>
              <a:t>Direction des retraites et de la solidarité</a:t>
            </a:r>
            <a:endParaRPr lang="fr-FR">
              <a:solidFill>
                <a:srgbClr val="80808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C17E4-79D9-4DB6-AE4E-533400B78F9B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808080"/>
                </a:solidFill>
              </a:rPr>
              <a:t>Direction des retraites et de la solidarité</a:t>
            </a:r>
            <a:endParaRPr lang="fr-FR">
              <a:solidFill>
                <a:srgbClr val="80808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FF9384-4B3D-4C82-B2A0-1943C9F7DA29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2/10/2017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11F24C-4EEE-4B79-9159-9AFB1171D0DE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808080"/>
                </a:solidFill>
              </a:rPr>
              <a:t>Direction des retraites et de la solidarité</a:t>
            </a:r>
            <a:endParaRPr lang="fr-FR">
              <a:solidFill>
                <a:srgbClr val="80808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808080"/>
                </a:solidFill>
              </a:rPr>
              <a:t>Direction des retraites et de la solidarité</a:t>
            </a:r>
            <a:endParaRPr lang="fr-FR">
              <a:solidFill>
                <a:srgbClr val="80808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3298DF-D386-4F95-8344-74A11E818C38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808080"/>
                </a:solidFill>
              </a:rPr>
              <a:t>Direction des retraites et de la solidarité</a:t>
            </a:r>
            <a:endParaRPr lang="fr-FR">
              <a:solidFill>
                <a:srgbClr val="80808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FFA54-7DC0-454E-8E9F-EB9165E3AE98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58730-4267-4BF0-9FB8-0877FF63180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221393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933C5-B32F-4477-90CF-FC36FFA6815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48278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0546C-8F8A-4DE0-9629-03606ADA99D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051109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C17E4-79D9-4DB6-AE4E-533400B78F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95655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F9384-4B3D-4C82-B2A0-1943C9F7DA2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4873207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1F24C-4EEE-4B79-9159-9AFB1171D0D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1171979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25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" y="6400800"/>
            <a:ext cx="21732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2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50825" y="6410325"/>
            <a:ext cx="36036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ED1C24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243D85-7AA0-4EF3-91E2-F86366E19A11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611188" y="6453188"/>
            <a:ext cx="0" cy="1444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250825" y="6453188"/>
            <a:ext cx="0" cy="1444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979613" y="198438"/>
            <a:ext cx="6707187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r-FR" altLang="fr-FR" sz="3000" smtClean="0">
              <a:solidFill>
                <a:srgbClr val="E71D1D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250825" y="260350"/>
            <a:ext cx="720725" cy="719138"/>
          </a:xfrm>
          <a:prstGeom prst="rect">
            <a:avLst/>
          </a:prstGeom>
          <a:solidFill>
            <a:srgbClr val="E71D1D"/>
          </a:solidFill>
          <a:ln w="9525">
            <a:solidFill>
              <a:srgbClr val="ED1C2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r-FR" altLang="fr-FR" smtClean="0">
              <a:solidFill>
                <a:srgbClr val="000000"/>
              </a:solidFill>
            </a:endParaRPr>
          </a:p>
        </p:txBody>
      </p:sp>
      <p:pic>
        <p:nvPicPr>
          <p:cNvPr id="3080" name="Picture 8" descr="silhouette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260350"/>
            <a:ext cx="717550" cy="719138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2052638" y="1077913"/>
            <a:ext cx="7091362" cy="0"/>
          </a:xfrm>
          <a:prstGeom prst="line">
            <a:avLst/>
          </a:prstGeom>
          <a:noFill/>
          <a:ln w="9525">
            <a:solidFill>
              <a:srgbClr val="E71D1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Texte</a:t>
            </a:r>
          </a:p>
          <a:p>
            <a:pPr lvl="1"/>
            <a:r>
              <a:rPr lang="fr-FR" altLang="fr-FR" smtClean="0"/>
              <a:t>Texte</a:t>
            </a:r>
          </a:p>
          <a:p>
            <a:pPr lvl="2"/>
            <a:r>
              <a:rPr lang="fr-FR" altLang="fr-FR" smtClean="0"/>
              <a:t>Texte </a:t>
            </a:r>
          </a:p>
          <a:p>
            <a:pPr lvl="0"/>
            <a:r>
              <a:rPr lang="fr-FR" altLang="fr-FR" smtClean="0"/>
              <a:t>Texte</a:t>
            </a:r>
          </a:p>
          <a:p>
            <a:pPr lvl="1"/>
            <a:r>
              <a:rPr lang="fr-FR" altLang="fr-FR" smtClean="0"/>
              <a:t>Texte</a:t>
            </a:r>
          </a:p>
          <a:p>
            <a:pPr lvl="2"/>
            <a:r>
              <a:rPr lang="fr-FR" altLang="fr-FR" smtClean="0"/>
              <a:t>Texte</a:t>
            </a:r>
          </a:p>
          <a:p>
            <a:pPr lvl="3"/>
            <a:r>
              <a:rPr lang="fr-FR" altLang="fr-FR" smtClean="0"/>
              <a:t>Texte 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916113" y="231775"/>
            <a:ext cx="67706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10800" rIns="54000" bIns="1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74965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>
    <p:wipe dir="r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E71D1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E71D1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E71D1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E71D1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E71D1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E71D1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E71D1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E71D1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E71D1D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71D1D"/>
        </a:buClr>
        <a:buFont typeface="Wingdings" pitchFamily="2" charset="2"/>
        <a:buChar char="§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728999"/>
        </a:buClr>
        <a:buFont typeface="Wingdings" pitchFamily="2" charset="2"/>
        <a:buChar char="§"/>
        <a:defRPr sz="2800">
          <a:solidFill>
            <a:srgbClr val="7289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728999"/>
        </a:buClr>
        <a:buFont typeface="Wingdings" pitchFamily="2" charset="2"/>
        <a:buChar char="§"/>
        <a:defRPr sz="2400">
          <a:solidFill>
            <a:srgbClr val="7289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rgbClr val="728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25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" y="6400800"/>
            <a:ext cx="21732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2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srgbClr val="808080"/>
                </a:solidFill>
              </a:rPr>
              <a:t>Direction des retraites et de la solidarité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50825" y="6410325"/>
            <a:ext cx="36036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ED1C24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45A7E0-1198-4C32-A892-6E29A13AAFAD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611188" y="6453188"/>
            <a:ext cx="0" cy="1444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250825" y="6453188"/>
            <a:ext cx="0" cy="1444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979613" y="198438"/>
            <a:ext cx="6707187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r-FR" altLang="fr-FR" sz="3000" smtClean="0">
              <a:solidFill>
                <a:srgbClr val="E71D1D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250825" y="260350"/>
            <a:ext cx="720725" cy="719138"/>
          </a:xfrm>
          <a:prstGeom prst="rect">
            <a:avLst/>
          </a:prstGeom>
          <a:solidFill>
            <a:srgbClr val="E71D1D"/>
          </a:solidFill>
          <a:ln w="9525">
            <a:solidFill>
              <a:srgbClr val="ED1C2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r-FR" altLang="fr-FR" smtClean="0">
              <a:solidFill>
                <a:srgbClr val="000000"/>
              </a:solidFill>
            </a:endParaRPr>
          </a:p>
        </p:txBody>
      </p:sp>
      <p:pic>
        <p:nvPicPr>
          <p:cNvPr id="3080" name="Picture 8" descr="silhouette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260350"/>
            <a:ext cx="717550" cy="719138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2052638" y="1077913"/>
            <a:ext cx="7091362" cy="0"/>
          </a:xfrm>
          <a:prstGeom prst="line">
            <a:avLst/>
          </a:prstGeom>
          <a:noFill/>
          <a:ln w="9525">
            <a:solidFill>
              <a:srgbClr val="E71D1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Texte</a:t>
            </a:r>
          </a:p>
          <a:p>
            <a:pPr lvl="1"/>
            <a:r>
              <a:rPr lang="fr-FR" altLang="fr-FR" smtClean="0"/>
              <a:t>Texte</a:t>
            </a:r>
          </a:p>
          <a:p>
            <a:pPr lvl="2"/>
            <a:r>
              <a:rPr lang="fr-FR" altLang="fr-FR" smtClean="0"/>
              <a:t>Texte </a:t>
            </a:r>
          </a:p>
          <a:p>
            <a:pPr lvl="0"/>
            <a:r>
              <a:rPr lang="fr-FR" altLang="fr-FR" smtClean="0"/>
              <a:t>Texte</a:t>
            </a:r>
          </a:p>
          <a:p>
            <a:pPr lvl="1"/>
            <a:r>
              <a:rPr lang="fr-FR" altLang="fr-FR" smtClean="0"/>
              <a:t>Texte</a:t>
            </a:r>
          </a:p>
          <a:p>
            <a:pPr lvl="2"/>
            <a:r>
              <a:rPr lang="fr-FR" altLang="fr-FR" smtClean="0"/>
              <a:t>Texte</a:t>
            </a:r>
          </a:p>
          <a:p>
            <a:pPr lvl="3"/>
            <a:r>
              <a:rPr lang="fr-FR" altLang="fr-FR" smtClean="0"/>
              <a:t>Texte 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916113" y="231775"/>
            <a:ext cx="67706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10800" rIns="54000" bIns="1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5250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ransition spd="med">
    <p:wipe dir="r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E71D1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E71D1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E71D1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E71D1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E71D1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E71D1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E71D1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E71D1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E71D1D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71D1D"/>
        </a:buClr>
        <a:buFont typeface="Wingdings" pitchFamily="2" charset="2"/>
        <a:buChar char="§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728999"/>
        </a:buClr>
        <a:buFont typeface="Wingdings" pitchFamily="2" charset="2"/>
        <a:buChar char="§"/>
        <a:defRPr sz="2800">
          <a:solidFill>
            <a:srgbClr val="7289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728999"/>
        </a:buClr>
        <a:buFont typeface="Wingdings" pitchFamily="2" charset="2"/>
        <a:buChar char="§"/>
        <a:defRPr sz="2400">
          <a:solidFill>
            <a:srgbClr val="7289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rgbClr val="728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8B99C93-F56F-46AB-9EB8-53614A95B15F}" type="datetime1">
              <a:rPr lang="en-US" smtClean="0"/>
              <a:pPr/>
              <a:t>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>
                <a:solidFill>
                  <a:srgbClr val="808080"/>
                </a:solidFill>
              </a:rPr>
              <a:t>Direction des retraites et de la solidarité</a:t>
            </a:r>
            <a:endParaRPr lang="fr-FR">
              <a:solidFill>
                <a:srgbClr val="80808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243D85-7AA0-4EF3-91E2-F86366E19A11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 spd="med"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microsoft.com/office/2007/relationships/hdphoto" Target="../media/hdphoto2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microsoft.com/office/2007/relationships/hdphoto" Target="../media/hdphoto1.wdp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" t="23257" r="36307" b="22593"/>
          <a:stretch/>
        </p:blipFill>
        <p:spPr bwMode="auto">
          <a:xfrm>
            <a:off x="3795812" y="44530"/>
            <a:ext cx="5240808" cy="316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C:\Users\christiane\AppData\Local\Microsoft\Windows\Temporary Internet Files\Content.IE5\F3VJUJJ5\125px-Person_Outline_3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10" y="1268700"/>
            <a:ext cx="648090" cy="211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ACTIFS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827480" y="4797190"/>
            <a:ext cx="5184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Péronnas, le mardi 14 février 2017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93263313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t="13714" r="6786" b="50886"/>
          <a:stretch/>
        </p:blipFill>
        <p:spPr bwMode="auto">
          <a:xfrm>
            <a:off x="395421" y="1556740"/>
            <a:ext cx="8425170" cy="48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39440" y="404580"/>
            <a:ext cx="73450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Actif : mon espace personnel</a:t>
            </a:r>
            <a:endParaRPr lang="fr-FR" sz="3000" dirty="0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3410" y="3861060"/>
            <a:ext cx="2016280" cy="12241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815483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t="16355" r="6875" b="14428"/>
          <a:stretch/>
        </p:blipFill>
        <p:spPr bwMode="auto">
          <a:xfrm>
            <a:off x="179390" y="1412720"/>
            <a:ext cx="8785220" cy="518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11450" y="332570"/>
            <a:ext cx="6408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Actif : mon espace personnel</a:t>
            </a:r>
            <a:endParaRPr lang="fr-FR" sz="3000" dirty="0">
              <a:solidFill>
                <a:srgbClr val="FF0000"/>
              </a:solidFill>
            </a:endParaRPr>
          </a:p>
        </p:txBody>
      </p:sp>
      <p:pic>
        <p:nvPicPr>
          <p:cNvPr id="9219" name="Picture 3" descr="C:\Program Files (x86)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961" y="3428999"/>
            <a:ext cx="1141013" cy="116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99490" y="5661310"/>
            <a:ext cx="3528490" cy="864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56585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9" t="14378" r="5251" b="6286"/>
          <a:stretch/>
        </p:blipFill>
        <p:spPr bwMode="auto">
          <a:xfrm>
            <a:off x="251400" y="1209674"/>
            <a:ext cx="8569190" cy="545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7430" y="404580"/>
            <a:ext cx="8281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Actif : inscription à mon espace personnel</a:t>
            </a:r>
            <a:endParaRPr lang="fr-FR" sz="3000" dirty="0">
              <a:solidFill>
                <a:srgbClr val="FF0000"/>
              </a:solidFill>
            </a:endParaRPr>
          </a:p>
        </p:txBody>
      </p:sp>
      <p:pic>
        <p:nvPicPr>
          <p:cNvPr id="10243" name="Picture 3" descr="C:\Program Files (x86)\Microsoft Office\MEDIA\CAGCAT10\j0292020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30" y="2780910"/>
            <a:ext cx="882377" cy="83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61936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t="14143" r="6607" b="16143"/>
          <a:stretch/>
        </p:blipFill>
        <p:spPr bwMode="auto">
          <a:xfrm>
            <a:off x="251401" y="1340710"/>
            <a:ext cx="8569190" cy="525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39440" y="404580"/>
            <a:ext cx="7489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Actif : mon espace personnel</a:t>
            </a:r>
            <a:endParaRPr lang="fr-FR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9332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8" t="14143" r="6518" b="8715"/>
          <a:stretch/>
        </p:blipFill>
        <p:spPr bwMode="auto">
          <a:xfrm>
            <a:off x="133350" y="1196690"/>
            <a:ext cx="8759250" cy="54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7430" y="404580"/>
            <a:ext cx="82091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Actif : comment accéder à mon espace</a:t>
            </a:r>
            <a:endParaRPr lang="fr-FR" sz="3000" dirty="0">
              <a:solidFill>
                <a:srgbClr val="FF0000"/>
              </a:solidFill>
            </a:endParaRPr>
          </a:p>
        </p:txBody>
      </p:sp>
      <p:pic>
        <p:nvPicPr>
          <p:cNvPr id="12291" name="Picture 3" descr="C:\Users\christiane\AppData\Local\Microsoft\Windows\Temporary Internet Files\Content.IE5\V40LKG2H\computer001-rahmen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60" y="1196690"/>
            <a:ext cx="1728240" cy="129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35401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4286" r="6428" b="23143"/>
          <a:stretch/>
        </p:blipFill>
        <p:spPr bwMode="auto">
          <a:xfrm>
            <a:off x="323410" y="1268700"/>
            <a:ext cx="8713210" cy="528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83460" y="548600"/>
            <a:ext cx="720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Actif : les services de mon espace</a:t>
            </a:r>
            <a:endParaRPr lang="fr-FR" sz="3000" dirty="0">
              <a:solidFill>
                <a:srgbClr val="FF0000"/>
              </a:solidFill>
            </a:endParaRPr>
          </a:p>
        </p:txBody>
      </p:sp>
      <p:pic>
        <p:nvPicPr>
          <p:cNvPr id="13315" name="Picture 3" descr="C:\Users\christiane\AppData\Local\Microsoft\Windows\Temporary Internet Files\Content.IE5\5N0PJLIQ\computer-304585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80" y="1268700"/>
            <a:ext cx="1432799" cy="136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1778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t="14143" r="6250" b="19572"/>
          <a:stretch/>
        </p:blipFill>
        <p:spPr bwMode="auto">
          <a:xfrm>
            <a:off x="179390" y="1268700"/>
            <a:ext cx="8734425" cy="532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11450" y="332570"/>
            <a:ext cx="52567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Actif : la confidentialité</a:t>
            </a:r>
            <a:endParaRPr lang="fr-FR" sz="3000" dirty="0">
              <a:solidFill>
                <a:srgbClr val="FF0000"/>
              </a:solidFill>
            </a:endParaRPr>
          </a:p>
        </p:txBody>
      </p:sp>
      <p:pic>
        <p:nvPicPr>
          <p:cNvPr id="14339" name="Picture 3" descr="C:\Users\christiane\AppData\Local\Microsoft\Windows\Temporary Internet Files\Content.IE5\3JHTC6U8\computer-mouse-152249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320" y="692620"/>
            <a:ext cx="1071149" cy="100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90249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t="16355" r="6875" b="14428"/>
          <a:stretch/>
        </p:blipFill>
        <p:spPr bwMode="auto">
          <a:xfrm>
            <a:off x="179390" y="1412720"/>
            <a:ext cx="8785220" cy="518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39440" y="332570"/>
            <a:ext cx="6480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Actif : mes services</a:t>
            </a:r>
            <a:endParaRPr lang="fr-FR" sz="3000" dirty="0">
              <a:solidFill>
                <a:srgbClr val="FF0000"/>
              </a:solidFill>
            </a:endParaRPr>
          </a:p>
        </p:txBody>
      </p:sp>
      <p:pic>
        <p:nvPicPr>
          <p:cNvPr id="9219" name="Picture 3" descr="C:\Program Files (x86)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961" y="3428999"/>
            <a:ext cx="1141013" cy="116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004060" y="5661310"/>
            <a:ext cx="3456480" cy="9361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140306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8" t="20143" r="6518" b="6143"/>
          <a:stretch/>
        </p:blipFill>
        <p:spPr bwMode="auto">
          <a:xfrm>
            <a:off x="179390" y="1268700"/>
            <a:ext cx="8764145" cy="532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7430" y="404580"/>
            <a:ext cx="6624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  Actif : mes services</a:t>
            </a:r>
            <a:endParaRPr lang="fr-FR" sz="3000" dirty="0">
              <a:solidFill>
                <a:srgbClr val="FF0000"/>
              </a:solidFill>
            </a:endParaRPr>
          </a:p>
        </p:txBody>
      </p:sp>
      <p:pic>
        <p:nvPicPr>
          <p:cNvPr id="15363" name="Picture 3" descr="C:\Users\christiane\AppData\Local\Microsoft\Windows\Temporary Internet Files\Content.IE5\LBYCQ773\service-1019821_960_72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680" y="3140960"/>
            <a:ext cx="1526402" cy="108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5474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19715" r="6339" b="27429"/>
          <a:stretch/>
        </p:blipFill>
        <p:spPr bwMode="auto">
          <a:xfrm>
            <a:off x="107380" y="1484730"/>
            <a:ext cx="8785220" cy="520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lèche droite à entaille 3"/>
          <p:cNvSpPr/>
          <p:nvPr/>
        </p:nvSpPr>
        <p:spPr>
          <a:xfrm rot="794137">
            <a:off x="5997166" y="1120435"/>
            <a:ext cx="1296180" cy="648090"/>
          </a:xfrm>
          <a:prstGeom prst="notched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467430" y="476590"/>
            <a:ext cx="720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Actif : me connecter à mon espace</a:t>
            </a:r>
            <a:endParaRPr lang="fr-FR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36131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3" r="6429" b="4857"/>
          <a:stretch/>
        </p:blipFill>
        <p:spPr bwMode="auto">
          <a:xfrm>
            <a:off x="323410" y="1124680"/>
            <a:ext cx="8497180" cy="547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1400" y="404580"/>
            <a:ext cx="6336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    Onglet « actif » : présentation</a:t>
            </a:r>
            <a:endParaRPr lang="fr-FR" sz="3000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Program Files (x86)\Microsoft Office\MEDIA\CAGCAT10\j0301252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690" y="1556740"/>
            <a:ext cx="919181" cy="78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77053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t="14546" r="5357" b="4843"/>
          <a:stretch/>
        </p:blipFill>
        <p:spPr bwMode="auto">
          <a:xfrm>
            <a:off x="251401" y="1196690"/>
            <a:ext cx="8713210" cy="54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39440" y="476590"/>
            <a:ext cx="70569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Actif : j’accède à mon espace</a:t>
            </a:r>
            <a:endParaRPr lang="fr-FR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7886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t="21984" r="19107" b="21957"/>
          <a:stretch/>
        </p:blipFill>
        <p:spPr bwMode="auto">
          <a:xfrm>
            <a:off x="323410" y="1124680"/>
            <a:ext cx="8497180" cy="547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C:\Users\christiane\AppData\Local\Microsoft\Windows\Temporary Internet Files\Content.IE5\79W7YDXR\customer-service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60" y="4437140"/>
            <a:ext cx="1224170" cy="122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67430" y="404580"/>
            <a:ext cx="7128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Actif : accès à mon espace</a:t>
            </a:r>
            <a:endParaRPr lang="fr-FR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523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808080"/>
                </a:solidFill>
              </a:rPr>
              <a:t>Direction des retraites et de la solidarité</a:t>
            </a:r>
            <a:endParaRPr lang="fr-FR">
              <a:solidFill>
                <a:srgbClr val="80808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2AA69-1A9C-4FC0-9514-57AA0CB9E79F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2" r="1951" b="11579"/>
          <a:stretch/>
        </p:blipFill>
        <p:spPr bwMode="auto">
          <a:xfrm>
            <a:off x="323410" y="1700760"/>
            <a:ext cx="8497180" cy="504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christiane\AppData\Local\Microsoft\Windows\Temporary Internet Files\Content.IE5\79W7YDXR\Pile_livres_rouges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20" y="4509150"/>
            <a:ext cx="1152160" cy="75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51400" y="620610"/>
            <a:ext cx="91452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400" dirty="0" smtClean="0">
                <a:solidFill>
                  <a:srgbClr val="FF0000"/>
                </a:solidFill>
              </a:rPr>
              <a:t>Actif : accueil de mon espace personnel</a:t>
            </a:r>
            <a:endParaRPr lang="fr-FR" sz="3400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740440" y="1700760"/>
            <a:ext cx="1152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2870229"/>
      </p:ext>
    </p:extLst>
  </p:cSld>
  <p:clrMapOvr>
    <a:masterClrMapping/>
  </p:clrMapOvr>
  <p:transition spd="med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808080"/>
                </a:solidFill>
              </a:rPr>
              <a:t>Direction des retraites et de la solidarité</a:t>
            </a:r>
            <a:endParaRPr lang="fr-FR">
              <a:solidFill>
                <a:srgbClr val="80808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2AA69-1A9C-4FC0-9514-57AA0CB9E79F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" t="14156" r="6578" b="13540"/>
          <a:stretch/>
        </p:blipFill>
        <p:spPr bwMode="auto">
          <a:xfrm>
            <a:off x="323410" y="1700760"/>
            <a:ext cx="8569190" cy="504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79390" y="3645030"/>
            <a:ext cx="2160300" cy="15214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23410" y="548600"/>
            <a:ext cx="748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</a:rPr>
              <a:t>Actif : vos comptes individuels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028480" y="1700760"/>
            <a:ext cx="864120" cy="576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555720" y="4221110"/>
            <a:ext cx="61208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Dans la rubrique « consulter », vous accédez à vos comptes individuels (CNRACL, IRCANTE, RAFP). Vous accédez ainsi aux détails de votre carrière et vous pouvez consulter  vos contrats.</a:t>
            </a:r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751007372"/>
      </p:ext>
    </p:extLst>
  </p:cSld>
  <p:clrMapOvr>
    <a:masterClrMapping/>
  </p:clrMapOvr>
  <p:transition spd="med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400" y="332570"/>
            <a:ext cx="8281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Actif : vos  comptes individuels</a:t>
            </a:r>
            <a:endParaRPr lang="fr-FR" sz="30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" t="14153" r="2154" b="4698"/>
          <a:stretch/>
        </p:blipFill>
        <p:spPr bwMode="auto">
          <a:xfrm>
            <a:off x="251400" y="1124680"/>
            <a:ext cx="8569189" cy="547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508130" y="1772770"/>
            <a:ext cx="230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     </a:t>
            </a:r>
            <a:r>
              <a:rPr lang="fr-FR" b="1" dirty="0" smtClean="0"/>
              <a:t>3</a:t>
            </a: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5220090" y="4509150"/>
            <a:ext cx="1368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7884460" y="3861060"/>
            <a:ext cx="792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b="1" dirty="0" smtClean="0"/>
              <a:t>1</a:t>
            </a:r>
            <a:endParaRPr lang="fr-FR" b="1" dirty="0"/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5580140" y="1556740"/>
            <a:ext cx="576080" cy="3600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7812450" y="4149100"/>
            <a:ext cx="216030" cy="3600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5508130" y="4797190"/>
            <a:ext cx="720100" cy="7201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635870" y="5733320"/>
            <a:ext cx="576080" cy="792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80567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420" y="332570"/>
            <a:ext cx="576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Actif : votre </a:t>
            </a:r>
            <a:r>
              <a:rPr lang="fr-FR" sz="3000" dirty="0" err="1" smtClean="0">
                <a:solidFill>
                  <a:srgbClr val="FF0000"/>
                </a:solidFill>
              </a:rPr>
              <a:t>RISe</a:t>
            </a:r>
            <a:endParaRPr lang="fr-FR" sz="3000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" t="14206" r="1899" b="5982"/>
          <a:stretch/>
        </p:blipFill>
        <p:spPr bwMode="auto">
          <a:xfrm>
            <a:off x="251400" y="980660"/>
            <a:ext cx="8641200" cy="561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51400" y="2204830"/>
            <a:ext cx="1944270" cy="10081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267680" y="5949350"/>
            <a:ext cx="2880400" cy="576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012657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808080"/>
                </a:solidFill>
              </a:rPr>
              <a:t>Direction des retraites et de la solidarité</a:t>
            </a:r>
            <a:endParaRPr lang="fr-FR">
              <a:solidFill>
                <a:srgbClr val="80808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2AA69-1A9C-4FC0-9514-57AA0CB9E79F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t="17640" r="2224" b="8128"/>
          <a:stretch/>
        </p:blipFill>
        <p:spPr bwMode="auto">
          <a:xfrm>
            <a:off x="251400" y="1268700"/>
            <a:ext cx="8569190" cy="547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79390" y="3717040"/>
            <a:ext cx="1872260" cy="6480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195670" y="4725180"/>
            <a:ext cx="3240450" cy="576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644010" y="5949350"/>
            <a:ext cx="187226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508130" y="4869200"/>
            <a:ext cx="3024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       Simulation déjà demandée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195670" y="6021360"/>
            <a:ext cx="2376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Nouvelle simulation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2" name="Flèche courbée vers la droite 11"/>
          <p:cNvSpPr/>
          <p:nvPr/>
        </p:nvSpPr>
        <p:spPr>
          <a:xfrm rot="15018169">
            <a:off x="8027661" y="4418651"/>
            <a:ext cx="436730" cy="45875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Flèche courbée vers la droite 12"/>
          <p:cNvSpPr/>
          <p:nvPr/>
        </p:nvSpPr>
        <p:spPr>
          <a:xfrm>
            <a:off x="4067930" y="6021360"/>
            <a:ext cx="432060" cy="28804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51400" y="332570"/>
            <a:ext cx="7633060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</a:rPr>
              <a:t>Actif : mes simulations de retraite</a:t>
            </a:r>
            <a:endParaRPr lang="fr-F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393264"/>
      </p:ext>
    </p:extLst>
  </p:cSld>
  <p:clrMapOvr>
    <a:masterClrMapping/>
  </p:clrMapOvr>
  <p:transition spd="med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t="13715" r="6786" b="51728"/>
          <a:stretch/>
        </p:blipFill>
        <p:spPr bwMode="auto">
          <a:xfrm>
            <a:off x="251400" y="1484730"/>
            <a:ext cx="8713211" cy="48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411700" y="3717040"/>
            <a:ext cx="2232310" cy="1584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467430" y="476590"/>
            <a:ext cx="84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</a:rPr>
              <a:t>Actif : mes documents de carrière</a:t>
            </a:r>
            <a:endParaRPr lang="fr-F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45392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7" t="14000" r="6161" b="4571"/>
          <a:stretch/>
        </p:blipFill>
        <p:spPr bwMode="auto">
          <a:xfrm>
            <a:off x="251400" y="1124680"/>
            <a:ext cx="8772525" cy="554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C:\Users\christiane\AppData\Local\Microsoft\Windows\Temporary Internet Files\Content.IE5\V40LKG2H\record-paper2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30" y="2348850"/>
            <a:ext cx="720100" cy="72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95420" y="332570"/>
            <a:ext cx="763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</a:rPr>
              <a:t>Actif : retracer votre carrière</a:t>
            </a:r>
            <a:endParaRPr lang="fr-F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18486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0" t="13714" r="6339" b="5286"/>
          <a:stretch/>
        </p:blipFill>
        <p:spPr bwMode="auto">
          <a:xfrm>
            <a:off x="251400" y="1124680"/>
            <a:ext cx="8648700" cy="547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C:\Users\christiane\AppData\Local\Microsoft\Windows\Temporary Internet Files\Content.IE5\LBYCQ773\head-316654_960_72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80" y="2204830"/>
            <a:ext cx="1088655" cy="72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95420" y="332570"/>
            <a:ext cx="7417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</a:rPr>
              <a:t>Actif : RIS, EIG, EIR ……</a:t>
            </a:r>
            <a:endParaRPr lang="fr-F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6915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èche droite à entaille 8"/>
          <p:cNvSpPr/>
          <p:nvPr/>
        </p:nvSpPr>
        <p:spPr>
          <a:xfrm>
            <a:off x="539440" y="2708900"/>
            <a:ext cx="1152160" cy="7201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683460" y="2708900"/>
            <a:ext cx="936130" cy="5760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83460" y="2780910"/>
            <a:ext cx="1008140" cy="57608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83460" y="2708900"/>
            <a:ext cx="1008140" cy="648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4" name="ZoneTexte 3"/>
          <p:cNvSpPr txBox="1"/>
          <p:nvPr/>
        </p:nvSpPr>
        <p:spPr>
          <a:xfrm>
            <a:off x="683460" y="2780910"/>
            <a:ext cx="1008140" cy="369332"/>
          </a:xfrm>
          <a:prstGeom prst="rect">
            <a:avLst/>
          </a:prstGeom>
          <a:ln>
            <a:solidFill>
              <a:schemeClr val="accent1">
                <a:alpha val="48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13928" r="6339" b="4556"/>
          <a:stretch/>
        </p:blipFill>
        <p:spPr bwMode="auto">
          <a:xfrm>
            <a:off x="251400" y="1196690"/>
            <a:ext cx="8641200" cy="54823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755470" y="260560"/>
            <a:ext cx="6408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Actif : ma carrière, mes droits</a:t>
            </a:r>
            <a:endParaRPr lang="fr-FR" sz="3000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11450" y="2708900"/>
            <a:ext cx="1152160" cy="6480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2053" name="Picture 5" descr="C:\Users\christiane\AppData\Local\Microsoft\Windows\Temporary Internet Files\Content.IE5\3JHTC6U8\group-42917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30" y="1556740"/>
            <a:ext cx="1152160" cy="107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42014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t="13715" r="6786" b="49926"/>
          <a:stretch/>
        </p:blipFill>
        <p:spPr bwMode="auto">
          <a:xfrm>
            <a:off x="395421" y="1340710"/>
            <a:ext cx="8281150" cy="511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7430" y="404580"/>
            <a:ext cx="7417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</a:rPr>
              <a:t>Actif : validations de périodes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572000" y="3501010"/>
            <a:ext cx="2160300" cy="1584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945392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27217" r="15125" b="9286"/>
          <a:stretch/>
        </p:blipFill>
        <p:spPr bwMode="auto">
          <a:xfrm>
            <a:off x="323410" y="1196690"/>
            <a:ext cx="8425170" cy="540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C:\Users\christiane\AppData\Local\Microsoft\Windows\Temporary Internet Files\Content.IE5\3JHTC6U8\462px-Document-passed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60" y="2584519"/>
            <a:ext cx="951432" cy="98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23410" y="332570"/>
            <a:ext cx="87132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400" dirty="0" smtClean="0">
                <a:solidFill>
                  <a:srgbClr val="FF0000"/>
                </a:solidFill>
              </a:rPr>
              <a:t>Actif : validation de services n/titulaires</a:t>
            </a:r>
            <a:endParaRPr lang="fr-FR" sz="3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6327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3" t="14429" r="6250" b="15143"/>
          <a:stretch/>
        </p:blipFill>
        <p:spPr bwMode="auto">
          <a:xfrm>
            <a:off x="251400" y="1124680"/>
            <a:ext cx="8607970" cy="547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C:\Users\christiane\AppData\Local\Microsoft\Windows\Temporary Internet Files\Content.IE5\KPI872MF\Dossiers_3_couleurs_Fond_mauve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898" y="4869200"/>
            <a:ext cx="976781" cy="66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23410" y="332570"/>
            <a:ext cx="7417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Actif : validation de périodes</a:t>
            </a:r>
            <a:endParaRPr lang="fr-FR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7881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t="13715" r="6786" b="50947"/>
          <a:stretch/>
        </p:blipFill>
        <p:spPr bwMode="auto">
          <a:xfrm>
            <a:off x="395419" y="1196690"/>
            <a:ext cx="8353161" cy="532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7430" y="404580"/>
            <a:ext cx="6336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Actif : préparer ma retraite</a:t>
            </a:r>
            <a:endParaRPr lang="fr-FR" sz="3000" dirty="0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660290" y="3861060"/>
            <a:ext cx="2160300" cy="12961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664644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4" t="14143" r="6161" b="4714"/>
          <a:stretch/>
        </p:blipFill>
        <p:spPr bwMode="auto">
          <a:xfrm>
            <a:off x="266700" y="1196690"/>
            <a:ext cx="8553890" cy="541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C:\Users\christiane\AppData\Local\Microsoft\Windows\Temporary Internet Files\Content.IE5\GZS2215R\5Y2gqH3IL-1rgIUcjrzf8W-qlr8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50" y="2420860"/>
            <a:ext cx="1127938" cy="136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23410" y="332570"/>
            <a:ext cx="7561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</a:rPr>
              <a:t>Actif : ma future retraite</a:t>
            </a:r>
            <a:endParaRPr lang="fr-F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1482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3" t="14001" r="6072" b="5999"/>
          <a:stretch/>
        </p:blipFill>
        <p:spPr bwMode="auto">
          <a:xfrm>
            <a:off x="107380" y="1196690"/>
            <a:ext cx="8858250" cy="54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23410" y="404580"/>
            <a:ext cx="84251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Actif : ma retraite, le montant, le motif …</a:t>
            </a:r>
            <a:endParaRPr lang="fr-FR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75841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1" t="14000" r="14286" b="4857"/>
          <a:stretch/>
        </p:blipFill>
        <p:spPr bwMode="auto">
          <a:xfrm>
            <a:off x="251400" y="1196690"/>
            <a:ext cx="8641200" cy="548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23410" y="404580"/>
            <a:ext cx="8065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Lettre d’information des actifs</a:t>
            </a:r>
            <a:endParaRPr lang="fr-FR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658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808080"/>
                </a:solidFill>
              </a:rPr>
              <a:t>Direction des retraites et de la solidarité</a:t>
            </a:r>
            <a:endParaRPr lang="fr-FR">
              <a:solidFill>
                <a:srgbClr val="80808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2AA69-1A9C-4FC0-9514-57AA0CB9E79F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14214" r="5898" b="10954"/>
          <a:stretch/>
        </p:blipFill>
        <p:spPr bwMode="auto">
          <a:xfrm>
            <a:off x="251400" y="1628750"/>
            <a:ext cx="8569190" cy="511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79390" y="548600"/>
            <a:ext cx="590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</a:rPr>
              <a:t> Actif : info retraite</a:t>
            </a:r>
            <a:endParaRPr lang="fr-F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55781"/>
      </p:ext>
    </p:extLst>
  </p:cSld>
  <p:clrMapOvr>
    <a:masterClrMapping/>
  </p:clrMapOvr>
  <p:transition spd="med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AUTRES REGIMES DE RETRAITE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410" y="1700760"/>
            <a:ext cx="8363390" cy="50407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0070C0"/>
                </a:solidFill>
              </a:rPr>
              <a:t>Vos régimes de retraite de </a:t>
            </a:r>
            <a:r>
              <a:rPr lang="fr-FR" sz="2800" b="1" dirty="0" smtClean="0">
                <a:solidFill>
                  <a:srgbClr val="0070C0"/>
                </a:solidFill>
              </a:rPr>
              <a:t>base</a:t>
            </a:r>
            <a:r>
              <a:rPr lang="fr-FR" sz="2800" dirty="0" smtClean="0">
                <a:solidFill>
                  <a:srgbClr val="0070C0"/>
                </a:solidFill>
              </a:rPr>
              <a:t> :</a:t>
            </a:r>
          </a:p>
          <a:p>
            <a:pPr lvl="1"/>
            <a:r>
              <a:rPr lang="fr-FR" sz="2800" dirty="0" smtClean="0"/>
              <a:t>CRAM (CARSAT)    </a:t>
            </a:r>
            <a:endParaRPr lang="fr-FR" sz="2800" dirty="0"/>
          </a:p>
          <a:p>
            <a:pPr lvl="1"/>
            <a:r>
              <a:rPr lang="fr-FR" sz="2800" dirty="0" smtClean="0"/>
              <a:t>MSA                                </a:t>
            </a:r>
            <a:endParaRPr lang="fr-FR" sz="2800" dirty="0"/>
          </a:p>
          <a:p>
            <a:pPr lvl="1"/>
            <a:r>
              <a:rPr lang="fr-FR" sz="2800" dirty="0" smtClean="0"/>
              <a:t>RSI                                                          </a:t>
            </a:r>
            <a:endParaRPr lang="fr-FR" sz="2800" dirty="0"/>
          </a:p>
          <a:p>
            <a:endParaRPr lang="fr-FR" sz="1400" dirty="0" smtClean="0"/>
          </a:p>
          <a:p>
            <a:r>
              <a:rPr lang="fr-FR" sz="2800" dirty="0" smtClean="0">
                <a:solidFill>
                  <a:srgbClr val="00B050"/>
                </a:solidFill>
              </a:rPr>
              <a:t>Vos régimes </a:t>
            </a:r>
            <a:r>
              <a:rPr lang="fr-FR" sz="2800" b="1" dirty="0" smtClean="0">
                <a:solidFill>
                  <a:srgbClr val="00B050"/>
                </a:solidFill>
              </a:rPr>
              <a:t>complémentaires        </a:t>
            </a:r>
          </a:p>
          <a:p>
            <a:pPr lvl="1"/>
            <a:r>
              <a:rPr lang="fr-FR" sz="2800" dirty="0" smtClean="0"/>
              <a:t>IRCANTEC</a:t>
            </a:r>
          </a:p>
          <a:p>
            <a:pPr lvl="1"/>
            <a:r>
              <a:rPr lang="fr-FR" sz="2800" dirty="0" smtClean="0"/>
              <a:t>ARCCO/AGIRC</a:t>
            </a:r>
          </a:p>
          <a:p>
            <a:pPr lvl="1"/>
            <a:r>
              <a:rPr lang="fr-FR" sz="2800" dirty="0" smtClean="0"/>
              <a:t>RAFP </a:t>
            </a:r>
            <a:r>
              <a:rPr lang="fr-FR" sz="1400" dirty="0" smtClean="0"/>
              <a:t>(retraite additionnelle)</a:t>
            </a:r>
          </a:p>
          <a:p>
            <a:pPr marL="411480" lvl="1" indent="0">
              <a:buNone/>
            </a:pPr>
            <a:endParaRPr lang="fr-FR" dirty="0" smtClean="0"/>
          </a:p>
          <a:p>
            <a:pPr marL="411480" lvl="1" indent="0">
              <a:buNone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2AA69-1A9C-4FC0-9514-57AA0CB9E79F}" type="slidenum">
              <a:rPr lang="fr-FR" smtClean="0"/>
              <a:pPr>
                <a:defRPr/>
              </a:pPr>
              <a:t>38</a:t>
            </a:fld>
            <a:endParaRPr lang="fr-FR" dirty="0"/>
          </a:p>
        </p:txBody>
      </p:sp>
      <p:pic>
        <p:nvPicPr>
          <p:cNvPr id="7171" name="Picture 3" descr="C:\Users\christiane\AppData\Local\Microsoft\Windows\Temporary Internet Files\Content.IE5\5N0PJLIQ\RAFP-logo_quadri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10" y="5661310"/>
            <a:ext cx="864120" cy="49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AGIRC-ARR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60" y="5157240"/>
            <a:ext cx="1440200" cy="52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0" y="4653170"/>
            <a:ext cx="1129858" cy="39845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780" y="3501010"/>
            <a:ext cx="1237309" cy="423290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500"/>
                    </a14:imgEffect>
                    <a14:imgEffect>
                      <a14:saturation sat="172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310" y="2564880"/>
            <a:ext cx="1368190" cy="423842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80" y="3212970"/>
            <a:ext cx="1152160" cy="50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 descr="retour à la page d'accueil de l'Assurance retrait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0" y="2348850"/>
            <a:ext cx="1440200" cy="54509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32606"/>
      </p:ext>
    </p:extLst>
  </p:cSld>
  <p:clrMapOvr>
    <a:masterClrMapping/>
  </p:clrMapOvr>
  <p:transition spd="med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CARSAT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808080"/>
                </a:solidFill>
              </a:rPr>
              <a:t>Direction des retraites et de la solidarité</a:t>
            </a:r>
            <a:endParaRPr lang="fr-FR">
              <a:solidFill>
                <a:srgbClr val="80808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2AA69-1A9C-4FC0-9514-57AA0CB9E79F}" type="slidenum">
              <a:rPr lang="fr-FR" smtClean="0"/>
              <a:pPr>
                <a:defRPr/>
              </a:pPr>
              <a:t>39</a:t>
            </a:fld>
            <a:endParaRPr lang="fr-F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4287" r="12589" b="4571"/>
          <a:stretch/>
        </p:blipFill>
        <p:spPr bwMode="auto">
          <a:xfrm>
            <a:off x="251400" y="1484730"/>
            <a:ext cx="8569190" cy="519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804612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" t="14286" r="7142" b="32493"/>
          <a:stretch/>
        </p:blipFill>
        <p:spPr bwMode="auto">
          <a:xfrm>
            <a:off x="323410" y="1268700"/>
            <a:ext cx="8713210" cy="54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979640" y="3573020"/>
            <a:ext cx="1440200" cy="792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83460" y="404580"/>
            <a:ext cx="59768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Actif : ma situation a changé</a:t>
            </a:r>
            <a:endParaRPr lang="fr-FR" sz="3000" dirty="0">
              <a:solidFill>
                <a:srgbClr val="FF0000"/>
              </a:solidFill>
            </a:endParaRPr>
          </a:p>
        </p:txBody>
      </p:sp>
      <p:pic>
        <p:nvPicPr>
          <p:cNvPr id="3075" name="Picture 3" descr="C:\Users\christiane\AppData\Local\Microsoft\Windows\Temporary Internet Files\Content.IE5\LBYCQ773\meeting-152506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790" y="2420860"/>
            <a:ext cx="881256" cy="6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75790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« LASSURANCE RETRAITE »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808080"/>
                </a:solidFill>
              </a:rPr>
              <a:t>Direction des retraites et de la solidarité</a:t>
            </a:r>
            <a:endParaRPr lang="fr-FR">
              <a:solidFill>
                <a:srgbClr val="80808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2AA69-1A9C-4FC0-9514-57AA0CB9E79F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" t="13837" r="7340" b="4695"/>
          <a:stretch/>
        </p:blipFill>
        <p:spPr bwMode="auto">
          <a:xfrm>
            <a:off x="323410" y="1628750"/>
            <a:ext cx="8569190" cy="504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947211"/>
      </p:ext>
    </p:extLst>
  </p:cSld>
  <p:clrMapOvr>
    <a:masterClrMapping/>
  </p:clrMapOvr>
  <p:transition spd="med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M.S.A.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808080"/>
                </a:solidFill>
              </a:rPr>
              <a:t>Direction des retraites et de la solidarité</a:t>
            </a:r>
            <a:endParaRPr lang="fr-FR">
              <a:solidFill>
                <a:srgbClr val="80808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2AA69-1A9C-4FC0-9514-57AA0CB9E79F}" type="slidenum">
              <a:rPr lang="fr-FR" smtClean="0"/>
              <a:pPr>
                <a:defRPr/>
              </a:pPr>
              <a:t>41</a:t>
            </a:fld>
            <a:endParaRPr lang="fr-F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3" r="13940" b="4892"/>
          <a:stretch/>
        </p:blipFill>
        <p:spPr bwMode="auto">
          <a:xfrm>
            <a:off x="323410" y="1628750"/>
            <a:ext cx="8569190" cy="511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082794"/>
      </p:ext>
    </p:extLst>
  </p:cSld>
  <p:clrMapOvr>
    <a:masterClrMapping/>
  </p:clrMapOvr>
  <p:transition spd="med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R.S.I.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808080"/>
                </a:solidFill>
              </a:rPr>
              <a:t>Direction des retraites et de la solidarité</a:t>
            </a:r>
            <a:endParaRPr lang="fr-FR">
              <a:solidFill>
                <a:srgbClr val="80808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2AA69-1A9C-4FC0-9514-57AA0CB9E79F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t="14296" r="2771" b="4892"/>
          <a:stretch/>
        </p:blipFill>
        <p:spPr bwMode="auto">
          <a:xfrm>
            <a:off x="323410" y="1556740"/>
            <a:ext cx="8569190" cy="518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854929"/>
      </p:ext>
    </p:extLst>
  </p:cSld>
  <p:clrMapOvr>
    <a:masterClrMapping/>
  </p:clrMapOvr>
  <p:transition spd="med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IRCANTEC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808080"/>
                </a:solidFill>
              </a:rPr>
              <a:t>Direction des retraites et de la solidarité</a:t>
            </a:r>
            <a:endParaRPr lang="fr-FR">
              <a:solidFill>
                <a:srgbClr val="80808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2AA69-1A9C-4FC0-9514-57AA0CB9E79F}" type="slidenum">
              <a:rPr lang="fr-FR" smtClean="0"/>
              <a:pPr>
                <a:defRPr/>
              </a:pPr>
              <a:t>43</a:t>
            </a:fld>
            <a:endParaRPr lang="fr-F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t="13573" r="2009" b="4792"/>
          <a:stretch/>
        </p:blipFill>
        <p:spPr bwMode="auto">
          <a:xfrm>
            <a:off x="323410" y="1700760"/>
            <a:ext cx="8497180" cy="504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407771"/>
      </p:ext>
    </p:extLst>
  </p:cSld>
  <p:clrMapOvr>
    <a:masterClrMapping/>
  </p:clrMapOvr>
  <p:transition spd="med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AGIRC et ARRCO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808080"/>
                </a:solidFill>
              </a:rPr>
              <a:t>Direction des retraites et de la solidarité</a:t>
            </a:r>
            <a:endParaRPr lang="fr-FR">
              <a:solidFill>
                <a:srgbClr val="80808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2AA69-1A9C-4FC0-9514-57AA0CB9E79F}" type="slidenum">
              <a:rPr lang="fr-FR" smtClean="0"/>
              <a:pPr>
                <a:defRPr/>
              </a:pPr>
              <a:t>44</a:t>
            </a:fld>
            <a:endParaRPr lang="fr-F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t="14141" r="5732" b="4689"/>
          <a:stretch/>
        </p:blipFill>
        <p:spPr bwMode="auto">
          <a:xfrm>
            <a:off x="251401" y="1700760"/>
            <a:ext cx="8641200" cy="504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242994"/>
      </p:ext>
    </p:extLst>
  </p:cSld>
  <p:clrMapOvr>
    <a:masterClrMapping/>
  </p:clrMapOvr>
  <p:transition spd="med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C.I.C.A.S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808080"/>
                </a:solidFill>
              </a:rPr>
              <a:t>Direction des retraites et de la solidarité</a:t>
            </a:r>
            <a:endParaRPr lang="fr-FR">
              <a:solidFill>
                <a:srgbClr val="80808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2AA69-1A9C-4FC0-9514-57AA0CB9E79F}" type="slidenum">
              <a:rPr lang="fr-FR" smtClean="0"/>
              <a:pPr>
                <a:defRPr/>
              </a:pPr>
              <a:t>45</a:t>
            </a:fld>
            <a:endParaRPr lang="fr-F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t="14228" r="5765" b="4695"/>
          <a:stretch/>
        </p:blipFill>
        <p:spPr bwMode="auto">
          <a:xfrm>
            <a:off x="323410" y="1628750"/>
            <a:ext cx="8492718" cy="511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087216"/>
      </p:ext>
    </p:extLst>
  </p:cSld>
  <p:clrMapOvr>
    <a:masterClrMapping/>
  </p:clrMapOvr>
  <p:transition spd="med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RAFP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808080"/>
                </a:solidFill>
              </a:rPr>
              <a:t>Direction des retraites et de la solidarité</a:t>
            </a:r>
            <a:endParaRPr lang="fr-FR">
              <a:solidFill>
                <a:srgbClr val="80808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2AA69-1A9C-4FC0-9514-57AA0CB9E79F}" type="slidenum">
              <a:rPr lang="fr-FR" smtClean="0"/>
              <a:pPr>
                <a:defRPr/>
              </a:pPr>
              <a:t>46</a:t>
            </a:fld>
            <a:endParaRPr lang="fr-F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t="13971" r="1729" b="4791"/>
          <a:stretch/>
        </p:blipFill>
        <p:spPr bwMode="auto">
          <a:xfrm>
            <a:off x="251401" y="1609724"/>
            <a:ext cx="8641199" cy="513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208736"/>
      </p:ext>
    </p:extLst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" t="13802" r="7142" b="4628"/>
          <a:stretch/>
        </p:blipFill>
        <p:spPr bwMode="auto">
          <a:xfrm>
            <a:off x="251400" y="1052670"/>
            <a:ext cx="8641200" cy="554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275820" y="2636890"/>
            <a:ext cx="1296180" cy="6480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11450" y="404580"/>
            <a:ext cx="6336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Actif : ma future retraite</a:t>
            </a:r>
            <a:endParaRPr lang="fr-FR" sz="3000" dirty="0">
              <a:solidFill>
                <a:srgbClr val="FF0000"/>
              </a:solidFill>
            </a:endParaRPr>
          </a:p>
        </p:txBody>
      </p:sp>
      <p:pic>
        <p:nvPicPr>
          <p:cNvPr id="4099" name="Picture 3" descr="C:\Users\christiane\AppData\Local\Microsoft\Windows\Temporary Internet Files\Content.IE5\GZS2215R\presentation-36721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20" y="1484730"/>
            <a:ext cx="1021832" cy="72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63637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14001" r="7322" b="34847"/>
          <a:stretch/>
        </p:blipFill>
        <p:spPr bwMode="auto">
          <a:xfrm>
            <a:off x="251400" y="1412720"/>
            <a:ext cx="8641200" cy="52567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499990" y="3789050"/>
            <a:ext cx="1152160" cy="9361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11450" y="404580"/>
            <a:ext cx="7849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Actif : mes démarches pour la retraite </a:t>
            </a:r>
            <a:endParaRPr lang="fr-FR" sz="3000" dirty="0">
              <a:solidFill>
                <a:srgbClr val="FF0000"/>
              </a:solidFill>
            </a:endParaRPr>
          </a:p>
        </p:txBody>
      </p:sp>
      <p:pic>
        <p:nvPicPr>
          <p:cNvPr id="5123" name="Picture 3" descr="C:\Users\christiane\AppData\Local\Microsoft\Windows\Temporary Internet Files\Content.IE5\HXG3B6JW\people-220284_960_72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760" y="2708900"/>
            <a:ext cx="864120" cy="74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89514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t="13715" r="6786" b="4857"/>
          <a:stretch/>
        </p:blipFill>
        <p:spPr bwMode="auto">
          <a:xfrm>
            <a:off x="251400" y="1124680"/>
            <a:ext cx="8713211" cy="551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5420" y="260560"/>
            <a:ext cx="7561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Actif : mes besoins, ma carrière, …..</a:t>
            </a:r>
            <a:endParaRPr lang="fr-FR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79213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" t="26714" r="7201" b="16143"/>
          <a:stretch/>
        </p:blipFill>
        <p:spPr bwMode="auto">
          <a:xfrm>
            <a:off x="179391" y="1628750"/>
            <a:ext cx="8785219" cy="496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39440" y="620610"/>
            <a:ext cx="6120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Actif : autour de ma carrière</a:t>
            </a:r>
            <a:endParaRPr lang="fr-FR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0287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14000" r="6786" b="5000"/>
          <a:stretch/>
        </p:blipFill>
        <p:spPr bwMode="auto">
          <a:xfrm>
            <a:off x="179390" y="1196690"/>
            <a:ext cx="8785220" cy="547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5420" y="332570"/>
            <a:ext cx="6912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0000"/>
                </a:solidFill>
              </a:rPr>
              <a:t>Actif : actualité</a:t>
            </a:r>
            <a:endParaRPr lang="fr-FR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54159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2_Modèle2006vdef3">
  <a:themeElements>
    <a:clrScheme name="2_Modèle2006vdef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Modèle2006vdef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2_Modèle2006vdef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2006vdef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2006vdef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2006vdef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2006vdef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2006vdef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2006vdef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2006vdef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2006vdef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2006vdef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2006vdef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2006vdef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Modèle2006vdef3">
  <a:themeElements>
    <a:clrScheme name="2_Modèle2006vdef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Modèle2006vdef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odèle2006vdef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2006vdef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2006vdef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2006vdef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2006vdef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2006vdef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2006vdef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2006vdef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2006vdef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2006vdef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2006vdef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2006vdef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Apothicair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pothicaire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icair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364</Words>
  <Application>Microsoft Office PowerPoint</Application>
  <PresentationFormat>Affichage à l'écran (4:3)</PresentationFormat>
  <Paragraphs>88</Paragraphs>
  <Slides>46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46</vt:i4>
      </vt:variant>
    </vt:vector>
  </HeadingPairs>
  <TitlesOfParts>
    <vt:vector size="49" baseType="lpstr">
      <vt:lpstr>2_Modèle2006vdef3</vt:lpstr>
      <vt:lpstr>3_Modèle2006vdef3</vt:lpstr>
      <vt:lpstr>Apothicaire</vt:lpstr>
      <vt:lpstr>ACTIFS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AUTRES REGIMES DE RETRAITE</vt:lpstr>
      <vt:lpstr>CARSAT</vt:lpstr>
      <vt:lpstr>« LASSURANCE RETRAITE » </vt:lpstr>
      <vt:lpstr>M.S.A.</vt:lpstr>
      <vt:lpstr>R.S.I.</vt:lpstr>
      <vt:lpstr>IRCANTEC</vt:lpstr>
      <vt:lpstr>AGIRC et ARRCO</vt:lpstr>
      <vt:lpstr>C.I.C.A.S</vt:lpstr>
      <vt:lpstr>RAFP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CIR, le MCIR, l’EIR, le droit à l’information CNRACL</dc:title>
  <dc:creator>Christiane TERRAL</dc:creator>
  <cp:lastModifiedBy>Christiane TERRAL</cp:lastModifiedBy>
  <cp:revision>87</cp:revision>
  <cp:lastPrinted>2017-02-10T07:46:57Z</cp:lastPrinted>
  <dcterms:created xsi:type="dcterms:W3CDTF">2014-04-09T08:00:15Z</dcterms:created>
  <dcterms:modified xsi:type="dcterms:W3CDTF">2017-02-10T10:54:52Z</dcterms:modified>
</cp:coreProperties>
</file>